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Economica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Economica-bold.fntdata"/><Relationship Id="rId21" Type="http://schemas.openxmlformats.org/officeDocument/2006/relationships/font" Target="fonts/Economica-regular.fntdata"/><Relationship Id="rId24" Type="http://schemas.openxmlformats.org/officeDocument/2006/relationships/font" Target="fonts/Economica-boldItalic.fntdata"/><Relationship Id="rId23" Type="http://schemas.openxmlformats.org/officeDocument/2006/relationships/font" Target="fonts/Economic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080805494_0_2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080805494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0805494_0_2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0805494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080805494_0_2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080805494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080805494_0_2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080805494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080805494_0_30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080805494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080805494_0_2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080805494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080805494_0_2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08080549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080805494_0_2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080805494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080805494_0_2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080805494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dicanito.1851685@studenti.uniroma1.it" TargetMode="External"/><Relationship Id="rId4" Type="http://schemas.openxmlformats.org/officeDocument/2006/relationships/hyperlink" Target="mailto:buonadonna.1855047@studenti.uniroma1.it" TargetMode="External"/><Relationship Id="rId5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653050" y="658675"/>
            <a:ext cx="3837900" cy="11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/>
              <a:t>VISUAL ANALYTICS on LAST 5 YEARS OF SERIE A STATISTICS</a:t>
            </a:r>
            <a:endParaRPr sz="30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484550" y="3619825"/>
            <a:ext cx="29361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Umberto di Canito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Daniele Buonadonna</a:t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2804700" y="1711050"/>
            <a:ext cx="3534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pen Sans"/>
                <a:ea typeface="Open Sans"/>
                <a:cs typeface="Open Sans"/>
                <a:sym typeface="Open Sans"/>
              </a:rPr>
              <a:t>Master Degree in Engineering in Computer Science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pen Sans"/>
                <a:ea typeface="Open Sans"/>
                <a:cs typeface="Open Sans"/>
                <a:sym typeface="Open Sans"/>
              </a:rPr>
              <a:t>(aa 2019/20)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50" y="4289175"/>
            <a:ext cx="2000074" cy="5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0" y="133250"/>
            <a:ext cx="4558800" cy="7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Table</a:t>
            </a:r>
            <a:endParaRPr/>
          </a:p>
        </p:txBody>
      </p:sp>
      <p:sp>
        <p:nvSpPr>
          <p:cNvPr id="135" name="Google Shape;135;p22"/>
          <p:cNvSpPr txBox="1"/>
          <p:nvPr>
            <p:ph idx="2" type="body"/>
          </p:nvPr>
        </p:nvSpPr>
        <p:spPr>
          <a:xfrm>
            <a:off x="4806300" y="836150"/>
            <a:ext cx="4155900" cy="35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Represention of the matches results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If only one team is selected the table will show all the matches played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If two teams are selected the table will show the direct matches between those two teams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Matches are ordered by the most recent season</a:t>
            </a:r>
            <a:endParaRPr sz="1500"/>
          </a:p>
        </p:txBody>
      </p:sp>
      <p:sp>
        <p:nvSpPr>
          <p:cNvPr id="136" name="Google Shape;136;p22"/>
          <p:cNvSpPr txBox="1"/>
          <p:nvPr/>
        </p:nvSpPr>
        <p:spPr>
          <a:xfrm>
            <a:off x="0" y="636450"/>
            <a:ext cx="41001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pen Sans"/>
                <a:ea typeface="Open Sans"/>
                <a:cs typeface="Open Sans"/>
                <a:sym typeface="Open Sans"/>
              </a:rPr>
              <a:t>matches results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225" y="1096225"/>
            <a:ext cx="3562350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Interactions between Scatterplot and Table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11700" y="1225225"/>
            <a:ext cx="8613600" cy="9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Whenever the user pass over a point in the Scatterplot, the corresponding row relative to that match will be highlighted, using the same color of the category of the point.</a:t>
            </a:r>
            <a:endParaRPr b="1"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476" y="1864975"/>
            <a:ext cx="6977051" cy="30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MDS Similarity Computation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225225"/>
            <a:ext cx="8613600" cy="3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Each tuple has 18 differents odd values from 6 odd’s agencies.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For each tuple (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match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) we computed a 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“</a:t>
            </a:r>
            <a:r>
              <a:rPr b="1"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balance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” estimator = max odd value - min odd value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We computed the </a:t>
            </a:r>
            <a:r>
              <a:rPr b="1" lang="it" sz="1500">
                <a:solidFill>
                  <a:srgbClr val="24292E"/>
                </a:solidFill>
                <a:highlight>
                  <a:srgbClr val="FFFFFF"/>
                </a:highlight>
              </a:rPr>
              <a:t>dissimilarity matrix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 whereby each field (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i,j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) of this matrix is the difference between the balance estimators of the match 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i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 and match 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j</a:t>
            </a:r>
            <a:endParaRPr i="1"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Dissimilarity matrix is given then to the </a:t>
            </a:r>
            <a:r>
              <a:rPr b="1"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M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ulti</a:t>
            </a:r>
            <a:r>
              <a:rPr b="1"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D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imensional </a:t>
            </a:r>
            <a:r>
              <a:rPr b="1"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S</a:t>
            </a:r>
            <a:r>
              <a:rPr i="1" lang="it" sz="1500">
                <a:solidFill>
                  <a:srgbClr val="24292E"/>
                </a:solidFill>
                <a:highlight>
                  <a:srgbClr val="FFFFFF"/>
                </a:highlight>
              </a:rPr>
              <a:t>caling 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algorithm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Analytics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11700" y="1225225"/>
            <a:ext cx="8613600" cy="3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Original dataset was reduced in order to make it more suitable for our purposes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The edited dataset is stored on JSON file online and downloaded before the computation of the various views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MDS computation has been done once. The output is stored on JSON file online too.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All the computations useful for the views are done dynamically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All the updates of the views are done </a:t>
            </a:r>
            <a:r>
              <a:rPr b="1" i="1" lang="it" sz="1500" u="sng">
                <a:solidFill>
                  <a:srgbClr val="24292E"/>
                </a:solidFill>
                <a:highlight>
                  <a:srgbClr val="FFFFFF"/>
                </a:highlight>
              </a:rPr>
              <a:t>automatically</a:t>
            </a: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 after the menu choices of the users.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311700" y="1225225"/>
            <a:ext cx="8613600" cy="3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Useful tool for anyone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Easy way to acquire information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Can be useful to make future predictions about future matches of the new season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A possible future add-on for the implementation could be the player statistics on the scored goals, percent of passages, etc...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4200"/>
              <a:t>Thank You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11700" y="1399400"/>
            <a:ext cx="29001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Umberto di Canito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linkClick r:id="rId3"/>
              </a:rPr>
              <a:t>dicanito.1851685@studenti.uniroma1.it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1400"/>
              <a:t>Daniele Buonadonna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u="sng">
                <a:solidFill>
                  <a:schemeClr val="hlink"/>
                </a:solidFill>
                <a:hlinkClick r:id="rId4"/>
              </a:rPr>
              <a:t>buonadonna.1855047@studenti.uniroma1.it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3575" y="0"/>
            <a:ext cx="5820423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The main goal of this application is related to visualization of the latest five years statistic of first italian soccer league Serie A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Data selection through filter menu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Useful to analyze matches and predict future matches results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Simple information visualization 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Overview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399400"/>
            <a:ext cx="3396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5 views including :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-"/>
            </a:pPr>
            <a:r>
              <a:rPr lang="it" sz="1500"/>
              <a:t>Stacked to Grouped Barchart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it" sz="1500"/>
              <a:t>Scatterplot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it" sz="1500"/>
              <a:t>Multiline Chart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it" sz="1500"/>
              <a:t>Table</a:t>
            </a:r>
            <a:endParaRPr sz="1500"/>
          </a:p>
        </p:txBody>
      </p:sp>
      <p:pic>
        <p:nvPicPr>
          <p:cNvPr descr="Laptop Chromebook aperto"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1800" y="969511"/>
            <a:ext cx="4131226" cy="2323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25225"/>
            <a:ext cx="5054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Serie A statistics from Datahub.io, from 2014/15 to 2018/19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1905 tuples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32 attributes (both categorical and numerical)</a:t>
            </a:r>
            <a:endParaRPr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500"/>
              <a:buFont typeface="Arial"/>
              <a:buChar char="●"/>
            </a:pPr>
            <a:r>
              <a:rPr lang="it" sz="1500">
                <a:solidFill>
                  <a:srgbClr val="24292E"/>
                </a:solidFill>
                <a:highlight>
                  <a:srgbClr val="FFFFFF"/>
                </a:highlight>
              </a:rPr>
              <a:t>AS Index of </a:t>
            </a:r>
            <a:r>
              <a:rPr b="1" lang="it" sz="1500">
                <a:solidFill>
                  <a:srgbClr val="24292E"/>
                </a:solidFill>
                <a:highlight>
                  <a:srgbClr val="FFFFFF"/>
                </a:highlight>
              </a:rPr>
              <a:t>60960</a:t>
            </a:r>
            <a:endParaRPr b="1" sz="15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600" y="1268438"/>
            <a:ext cx="2680325" cy="260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Google Shape;91;p17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17"/>
          <p:cNvSpPr txBox="1"/>
          <p:nvPr>
            <p:ph idx="4294967295" type="body"/>
          </p:nvPr>
        </p:nvSpPr>
        <p:spPr>
          <a:xfrm>
            <a:off x="318850" y="3724275"/>
            <a:ext cx="39999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3200">
                <a:latin typeface="Economica"/>
                <a:ea typeface="Economica"/>
                <a:cs typeface="Economica"/>
                <a:sym typeface="Economica"/>
              </a:rPr>
              <a:t>Interface</a:t>
            </a:r>
            <a:endParaRPr b="1" sz="3200">
              <a:solidFill>
                <a:srgbClr val="000000"/>
              </a:solidFill>
            </a:endParaRPr>
          </a:p>
        </p:txBody>
      </p:sp>
      <p:sp>
        <p:nvSpPr>
          <p:cNvPr id="93" name="Google Shape;93;p17"/>
          <p:cNvSpPr txBox="1"/>
          <p:nvPr>
            <p:ph idx="4294967295" type="body"/>
          </p:nvPr>
        </p:nvSpPr>
        <p:spPr>
          <a:xfrm>
            <a:off x="318850" y="4228050"/>
            <a:ext cx="3999900" cy="7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Seasons slider to select years.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/>
              <a:t>Automatic update</a:t>
            </a:r>
            <a:r>
              <a:rPr lang="it" sz="1200"/>
              <a:t> of all the views when the user changes choices of teams and seasons.</a:t>
            </a:r>
            <a:endParaRPr sz="120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950" y="189400"/>
            <a:ext cx="4465125" cy="344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6047" y="3290450"/>
            <a:ext cx="1922379" cy="177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850" y="189400"/>
            <a:ext cx="4156100" cy="3207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5601" y="3290450"/>
            <a:ext cx="2042980" cy="177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0" y="133250"/>
            <a:ext cx="4558800" cy="7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Stacked to Grouped Barchart</a:t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806300" y="836150"/>
            <a:ext cx="4155900" cy="35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The user can change from Stacked to Grouped and viceversa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it" sz="1500"/>
              <a:t>Stacked </a:t>
            </a:r>
            <a:r>
              <a:rPr lang="it" sz="1500"/>
              <a:t>represent the ratio between scored and suffered goal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User can see the details by pointing with the mouse on the bars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Diverging colors to highlights the opposing teams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i="1" lang="it" sz="1500"/>
              <a:t>Chromatic sequential colors</a:t>
            </a:r>
            <a:r>
              <a:rPr lang="it" sz="1500"/>
              <a:t> to represents data of the same team</a:t>
            </a:r>
            <a:endParaRPr sz="1500"/>
          </a:p>
        </p:txBody>
      </p:sp>
      <p:sp>
        <p:nvSpPr>
          <p:cNvPr id="104" name="Google Shape;104;p18"/>
          <p:cNvSpPr txBox="1"/>
          <p:nvPr/>
        </p:nvSpPr>
        <p:spPr>
          <a:xfrm>
            <a:off x="110950" y="599450"/>
            <a:ext cx="41001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pen Sans"/>
                <a:ea typeface="Open Sans"/>
                <a:cs typeface="Open Sans"/>
                <a:sym typeface="Open Sans"/>
              </a:rPr>
              <a:t>scored and suffered goals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75" y="1196925"/>
            <a:ext cx="4357450" cy="3362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0" y="133250"/>
            <a:ext cx="4558800" cy="7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Scatterplot</a:t>
            </a:r>
            <a:endParaRPr/>
          </a:p>
        </p:txBody>
      </p:sp>
      <p:sp>
        <p:nvSpPr>
          <p:cNvPr id="111" name="Google Shape;111;p19"/>
          <p:cNvSpPr txBox="1"/>
          <p:nvPr>
            <p:ph idx="2" type="body"/>
          </p:nvPr>
        </p:nvSpPr>
        <p:spPr>
          <a:xfrm>
            <a:off x="4806300" y="836150"/>
            <a:ext cx="4155900" cy="35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it" sz="1500"/>
              <a:t>MDS</a:t>
            </a:r>
            <a:r>
              <a:rPr lang="it" sz="1500"/>
              <a:t> representation of similarity among matches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Each point represents a match 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The more the point is in the center of the view and the more the match is balanced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Based on the </a:t>
            </a:r>
            <a:r>
              <a:rPr i="1" lang="it" sz="1500"/>
              <a:t>density </a:t>
            </a:r>
            <a:r>
              <a:rPr lang="it" sz="1500"/>
              <a:t>from the center is possible to classify the matches categories</a:t>
            </a:r>
            <a:endParaRPr sz="1500"/>
          </a:p>
        </p:txBody>
      </p:sp>
      <p:sp>
        <p:nvSpPr>
          <p:cNvPr id="112" name="Google Shape;112;p19"/>
          <p:cNvSpPr txBox="1"/>
          <p:nvPr/>
        </p:nvSpPr>
        <p:spPr>
          <a:xfrm>
            <a:off x="0" y="636450"/>
            <a:ext cx="41001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pen Sans"/>
                <a:ea typeface="Open Sans"/>
                <a:cs typeface="Open Sans"/>
                <a:sym typeface="Open Sans"/>
              </a:rPr>
              <a:t>matches balance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38" y="1084875"/>
            <a:ext cx="4465125" cy="344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0" y="133250"/>
            <a:ext cx="4558800" cy="7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Multiline Charts</a:t>
            </a:r>
            <a:endParaRPr/>
          </a:p>
        </p:txBody>
      </p:sp>
      <p:sp>
        <p:nvSpPr>
          <p:cNvPr id="119" name="Google Shape;119;p20"/>
          <p:cNvSpPr txBox="1"/>
          <p:nvPr>
            <p:ph idx="2" type="body"/>
          </p:nvPr>
        </p:nvSpPr>
        <p:spPr>
          <a:xfrm>
            <a:off x="4806300" y="836150"/>
            <a:ext cx="4155900" cy="35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Represention of the precision of shots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i="1" lang="it" sz="1500"/>
              <a:t>continous line</a:t>
            </a:r>
            <a:r>
              <a:rPr lang="it" sz="1500"/>
              <a:t> for the </a:t>
            </a:r>
            <a:r>
              <a:rPr b="1" lang="it" sz="1500"/>
              <a:t>total </a:t>
            </a:r>
            <a:r>
              <a:rPr lang="it" sz="1500"/>
              <a:t>shots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i="1" lang="it" sz="1500"/>
              <a:t>dotted line</a:t>
            </a:r>
            <a:r>
              <a:rPr lang="it" sz="1500"/>
              <a:t> for the shots </a:t>
            </a:r>
            <a:r>
              <a:rPr b="1" lang="it" sz="1500"/>
              <a:t>on the target</a:t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interactive legend acts like filter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A view of this type for each team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User can see the details by pointing with the mouse on the points, along with the seasons</a:t>
            </a:r>
            <a:endParaRPr sz="1500"/>
          </a:p>
        </p:txBody>
      </p:sp>
      <p:sp>
        <p:nvSpPr>
          <p:cNvPr id="120" name="Google Shape;120;p20"/>
          <p:cNvSpPr txBox="1"/>
          <p:nvPr/>
        </p:nvSpPr>
        <p:spPr>
          <a:xfrm>
            <a:off x="0" y="636450"/>
            <a:ext cx="41001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pen Sans"/>
                <a:ea typeface="Open Sans"/>
                <a:cs typeface="Open Sans"/>
                <a:sym typeface="Open Sans"/>
              </a:rPr>
              <a:t>shots precision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75" y="1143950"/>
            <a:ext cx="3601650" cy="31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0" y="133250"/>
            <a:ext cx="4558800" cy="7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Multiline Charts</a:t>
            </a:r>
            <a:endParaRPr/>
          </a:p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4806300" y="836150"/>
            <a:ext cx="4155900" cy="35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Represention of the relation between fouls and red cards of the teams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i="1" lang="it" sz="1500"/>
              <a:t>continous line</a:t>
            </a:r>
            <a:r>
              <a:rPr lang="it" sz="1500"/>
              <a:t> for the </a:t>
            </a:r>
            <a:r>
              <a:rPr b="1" lang="it" sz="1500"/>
              <a:t>fouls 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i="1" lang="it" sz="1500"/>
              <a:t>dotted line</a:t>
            </a:r>
            <a:r>
              <a:rPr lang="it" sz="1500"/>
              <a:t> for the </a:t>
            </a:r>
            <a:r>
              <a:rPr b="1" lang="it" sz="1500"/>
              <a:t>red cards</a:t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interactive legend acts like filter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Thanks to this legend filter is easy to see both statistics of teams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User can see the details by pointing with the mouse on the points, along with the seasons</a:t>
            </a:r>
            <a:endParaRPr sz="1500"/>
          </a:p>
        </p:txBody>
      </p:sp>
      <p:sp>
        <p:nvSpPr>
          <p:cNvPr id="128" name="Google Shape;128;p21"/>
          <p:cNvSpPr txBox="1"/>
          <p:nvPr/>
        </p:nvSpPr>
        <p:spPr>
          <a:xfrm>
            <a:off x="0" y="636450"/>
            <a:ext cx="41001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Open Sans"/>
                <a:ea typeface="Open Sans"/>
                <a:cs typeface="Open Sans"/>
                <a:sym typeface="Open Sans"/>
              </a:rPr>
              <a:t>relation between fouls and red cards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50" y="1173525"/>
            <a:ext cx="4155900" cy="3473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